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5" r:id="rId5"/>
    <p:sldId id="259" r:id="rId6"/>
    <p:sldId id="260" r:id="rId7"/>
    <p:sldId id="286" r:id="rId8"/>
    <p:sldId id="261" r:id="rId9"/>
    <p:sldId id="262" r:id="rId10"/>
    <p:sldId id="287" r:id="rId11"/>
    <p:sldId id="263" r:id="rId12"/>
    <p:sldId id="264" r:id="rId13"/>
    <p:sldId id="284" r:id="rId14"/>
    <p:sldId id="265" r:id="rId15"/>
    <p:sldId id="266" r:id="rId16"/>
    <p:sldId id="285" r:id="rId17"/>
    <p:sldId id="267" r:id="rId18"/>
    <p:sldId id="268" r:id="rId19"/>
    <p:sldId id="280" r:id="rId20"/>
    <p:sldId id="269" r:id="rId21"/>
    <p:sldId id="270" r:id="rId22"/>
    <p:sldId id="281" r:id="rId23"/>
    <p:sldId id="271" r:id="rId24"/>
    <p:sldId id="272" r:id="rId25"/>
    <p:sldId id="282" r:id="rId26"/>
    <p:sldId id="273" r:id="rId27"/>
    <p:sldId id="274" r:id="rId28"/>
    <p:sldId id="283" r:id="rId29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5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JPG>
</file>

<file path=ppt/media/image11.jpeg>
</file>

<file path=ppt/media/image12.JPG>
</file>

<file path=ppt/media/image13.jpeg>
</file>

<file path=ppt/media/image14.JPG>
</file>

<file path=ppt/media/image15.jpg>
</file>

<file path=ppt/media/image16.png>
</file>

<file path=ppt/media/image17.jpg>
</file>

<file path=ppt/media/image18.jpg>
</file>

<file path=ppt/media/image19.png>
</file>

<file path=ppt/media/image2.JPG>
</file>

<file path=ppt/media/image20.jpg>
</file>

<file path=ppt/media/image21.jpg>
</file>

<file path=ppt/media/image22.png>
</file>

<file path=ppt/media/image23.JPG>
</file>

<file path=ppt/media/image24.JPG>
</file>

<file path=ppt/media/image25.jpeg>
</file>

<file path=ppt/media/image26.jpg>
</file>

<file path=ppt/media/image27.jpeg>
</file>

<file path=ppt/media/image28.jpg>
</file>

<file path=ppt/media/image3.JPG>
</file>

<file path=ppt/media/image4.JPG>
</file>

<file path=ppt/media/image5.JPG>
</file>

<file path=ppt/media/image6.jpe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A9535-89F4-725A-B824-7344A9F24E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65446-45EA-97CC-9EAF-35D090979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4FB13-BB63-5A5E-554B-CE70A1676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DB353-367C-490A-BB7C-0F4A7FA860B0}" type="datetimeFigureOut">
              <a:rPr lang="sv-SE" smtClean="0"/>
              <a:t>2024-05-29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53F17-0DDA-EAFA-2586-8BD138680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9FA179-FFE0-E02E-FF88-98DE89D76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68B67-90F2-49BA-BCBC-BB421FBD64B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21915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CD6A7-1C96-F795-B14A-771145260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D78165-C1B2-610A-537E-05ED3A8858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B8B6E2-269F-5668-CCEA-B4EACA7F0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DB353-367C-490A-BB7C-0F4A7FA860B0}" type="datetimeFigureOut">
              <a:rPr lang="sv-SE" smtClean="0"/>
              <a:t>2024-05-29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5A2A-F56B-6D88-5D41-8BE436AB9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31A60F-D27D-56DE-C568-94659E5E4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68B67-90F2-49BA-BCBC-BB421FBD64B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07574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DC1810-6ED5-37F6-7224-3D971F9EB8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972368-6144-30F1-6322-757B978523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055391-771E-7AB8-3627-F346490E0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DB353-367C-490A-BB7C-0F4A7FA860B0}" type="datetimeFigureOut">
              <a:rPr lang="sv-SE" smtClean="0"/>
              <a:t>2024-05-29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F15D88-E424-EB8D-4FD5-0D1E18C36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54D9C-6952-1840-77DD-2C70EA20D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68B67-90F2-49BA-BCBC-BB421FBD64B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02081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43E91-6974-CBEF-60A0-4B4DCA56C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152FE-7CD7-F8C8-61ED-2E57A78A4B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14FF0A-B0AA-074A-6B58-C2AAE958A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DB353-367C-490A-BB7C-0F4A7FA860B0}" type="datetimeFigureOut">
              <a:rPr lang="sv-SE" smtClean="0"/>
              <a:t>2024-05-29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74C46B-F840-6B1D-EDD1-3F6694CE0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D88216-E39F-DE79-E851-AB82ADB2D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68B67-90F2-49BA-BCBC-BB421FBD64B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15858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B8E1D-17EA-8F14-CCBB-567F08813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653931-8B99-D935-CDB1-338E9A59D9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F6E4FA-3D20-4DB1-07B4-A956220E1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DB353-367C-490A-BB7C-0F4A7FA860B0}" type="datetimeFigureOut">
              <a:rPr lang="sv-SE" smtClean="0"/>
              <a:t>2024-05-29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E22F6-4C89-864C-5A54-EB79EA822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F72DD-00CF-9F81-6E52-A0075E788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68B67-90F2-49BA-BCBC-BB421FBD64B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89949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7358-4F01-2C55-B270-CB0C14716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676F49-6C53-81CE-8E92-B14496E67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82F357-8CAF-12C6-8CD3-77EE963947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95E165-8C66-CB08-2C2F-EAD1DEB55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DB353-367C-490A-BB7C-0F4A7FA860B0}" type="datetimeFigureOut">
              <a:rPr lang="sv-SE" smtClean="0"/>
              <a:t>2024-05-29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5C35BA-8941-3D47-0901-40EC1732F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6FAF92-1238-C85D-13C8-D99ECA0FA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68B67-90F2-49BA-BCBC-BB421FBD64B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08002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90927-3EFB-36F5-7A0A-31D0DE74F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28BCC2-3BD6-40E6-2D2D-2B3A0454D3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EF6A5-2900-0C7B-C0F1-C47A08FCB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A1D0C2-05E9-9605-1A3D-F6EF37AF14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B42176-38B2-AE45-B587-54F64D4FED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49E949-59C8-AC04-2B10-B39D76F6D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DB353-367C-490A-BB7C-0F4A7FA860B0}" type="datetimeFigureOut">
              <a:rPr lang="sv-SE" smtClean="0"/>
              <a:t>2024-05-29</a:t>
            </a:fld>
            <a:endParaRPr lang="sv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C8AB3C-8D40-CC03-972A-A99B6162E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236C29-900F-256D-7E97-EF186AFE3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68B67-90F2-49BA-BCBC-BB421FBD64B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27854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86B9-06A6-A0FC-3F17-831A8225C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3D214A-B73A-7DD0-5BB7-7619F27B4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DB353-367C-490A-BB7C-0F4A7FA860B0}" type="datetimeFigureOut">
              <a:rPr lang="sv-SE" smtClean="0"/>
              <a:t>2024-05-29</a:t>
            </a:fld>
            <a:endParaRPr lang="sv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28E88B-15BF-0340-730C-E33F45AEF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0BFA2E-BD9D-9A33-1672-E6F271D4F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68B67-90F2-49BA-BCBC-BB421FBD64B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92954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F5342E-AD15-F499-C99A-3BA71E729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DB353-367C-490A-BB7C-0F4A7FA860B0}" type="datetimeFigureOut">
              <a:rPr lang="sv-SE" smtClean="0"/>
              <a:t>2024-05-29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373117-0697-4E73-1785-8366FCA4E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BAFD40-2C63-AF31-47A4-28581A574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68B67-90F2-49BA-BCBC-BB421FBD64B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05472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BC3D8-A336-BC3C-DFEE-4FA416A30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6B851-A900-3A4F-162B-24DCA98297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C101-08C0-75A3-725A-5241131D4D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AE0A95-60FE-9CE5-88F1-9C17CD566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DB353-367C-490A-BB7C-0F4A7FA860B0}" type="datetimeFigureOut">
              <a:rPr lang="sv-SE" smtClean="0"/>
              <a:t>2024-05-29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2E0538-A1BF-1B81-D933-A95415292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C195EC-BF37-183A-5FD2-CC59A3263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68B67-90F2-49BA-BCBC-BB421FBD64B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50477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B664A-370C-0BDA-DB77-67D957A60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5615B6-F90F-1594-CF3A-03C84C5955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FFF2E7-DCBE-DF0B-BEAA-A485ACF55C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C64CC3-2B96-04A1-DBD0-4ED5EF41E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DB353-367C-490A-BB7C-0F4A7FA860B0}" type="datetimeFigureOut">
              <a:rPr lang="sv-SE" smtClean="0"/>
              <a:t>2024-05-29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254A6A-F383-3D15-58D6-D5CF74BD8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4F77D-92AE-9E34-8A92-6285654B1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68B67-90F2-49BA-BCBC-BB421FBD64B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45060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51E671-2CA4-10D5-4CCA-7A842D109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A2C99-45C4-5FC7-E351-2D495795C9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99CD39-9953-6504-B8BA-2942ECE46A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DDB353-367C-490A-BB7C-0F4A7FA860B0}" type="datetimeFigureOut">
              <a:rPr lang="sv-SE" smtClean="0"/>
              <a:t>2024-05-29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08C04-AFE2-E6F5-4C0F-EDFF318443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8B103-DAD1-BC88-8C7A-B10A0F6367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668B67-90F2-49BA-BCBC-BB421FBD64B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61274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35CF0-82BC-CB42-BA9D-0956476012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368726"/>
            <a:ext cx="9144000" cy="1216391"/>
          </a:xfrm>
        </p:spPr>
        <p:txBody>
          <a:bodyPr>
            <a:normAutofit fontScale="90000"/>
          </a:bodyPr>
          <a:lstStyle/>
          <a:p>
            <a:r>
              <a:rPr lang="sv-SE" sz="8800"/>
              <a:t>Ann 50 år!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CBAB03-FF3B-86D3-1AC8-7A23564BB5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879245"/>
            <a:ext cx="9144000" cy="873248"/>
          </a:xfrm>
        </p:spPr>
        <p:txBody>
          <a:bodyPr>
            <a:normAutofit/>
          </a:bodyPr>
          <a:lstStyle/>
          <a:p>
            <a:r>
              <a:rPr lang="sv-SE" sz="4400">
                <a:latin typeface="+mj-lt"/>
              </a:rPr>
              <a:t>Rätta svar</a:t>
            </a:r>
            <a:r>
              <a:rPr lang="sv-SE" sz="4400"/>
              <a:t> </a:t>
            </a:r>
            <a:r>
              <a:rPr lang="sv-SE" sz="4400">
                <a:latin typeface="+mj-lt"/>
              </a:rPr>
              <a:t>till Promenad-Quizet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175347-BDAF-9D48-3D9C-76407B4A2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3878" y="1585117"/>
            <a:ext cx="3184243" cy="399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88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group of people around a child lifting a bar&#10;&#10;Description automatically generated">
            <a:extLst>
              <a:ext uri="{FF2B5EF4-FFF2-40B4-BE49-F238E27FC236}">
                <a16:creationId xmlns:a16="http://schemas.microsoft.com/office/drawing/2014/main" id="{FA2DE60F-E9DC-66B7-EFB1-2443996C03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5040193" cy="3780145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1B6081D-D3E8-4209-B85B-EB1C655A6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1214" y="1111170"/>
            <a:ext cx="11040" cy="4645103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group of people eating at a table&#10;&#10;Description automatically generated">
            <a:extLst>
              <a:ext uri="{FF2B5EF4-FFF2-40B4-BE49-F238E27FC236}">
                <a16:creationId xmlns:a16="http://schemas.microsoft.com/office/drawing/2014/main" id="{4C03B5A6-E32A-DD45-BC2C-26973F420E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46137"/>
            <a:ext cx="5040192" cy="2835108"/>
          </a:xfrm>
          <a:prstGeom prst="rect">
            <a:avLst/>
          </a:prstGeom>
        </p:spPr>
      </p:pic>
      <p:cxnSp>
        <p:nvCxnSpPr>
          <p:cNvPr id="21" name="Straight Connector 17">
            <a:extLst>
              <a:ext uri="{FF2B5EF4-FFF2-40B4-BE49-F238E27FC236}">
                <a16:creationId xmlns:a16="http://schemas.microsoft.com/office/drawing/2014/main" id="{28CA55E4-1295-45C8-BA05-5A9E705B7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03027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8C5794E-A9A1-4A23-AF68-C79A78223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10334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cup of coffee and dessert on a table&#10;&#10;Description automatically generated">
            <a:extLst>
              <a:ext uri="{FF2B5EF4-FFF2-40B4-BE49-F238E27FC236}">
                <a16:creationId xmlns:a16="http://schemas.microsoft.com/office/drawing/2014/main" id="{54C129C0-FF73-53DC-327F-9B5E44DB43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0239" y="1111170"/>
            <a:ext cx="3234798" cy="4461791"/>
          </a:xfrm>
          <a:prstGeom prst="rect">
            <a:avLst/>
          </a:prstGeom>
        </p:spPr>
      </p:pic>
      <p:pic>
        <p:nvPicPr>
          <p:cNvPr id="7" name="Picture 6" descr="A group of people with bicycles&#10;&#10;Description automatically generated">
            <a:extLst>
              <a:ext uri="{FF2B5EF4-FFF2-40B4-BE49-F238E27FC236}">
                <a16:creationId xmlns:a16="http://schemas.microsoft.com/office/drawing/2014/main" id="{AAAB6D0B-2B02-4008-E2C2-01FCB160CF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117184" y="1706182"/>
            <a:ext cx="6207547" cy="349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004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3360A-6211-E112-0BDE-2B699016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Fråga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2C498-3BB9-2117-78DB-5445FE64E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sv-SE" sz="14400">
                <a:latin typeface="+mj-lt"/>
              </a:rPr>
              <a:t>2014 blev Isak bjuden på sitt allra första kalas – Till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Isabelle. Vilket motiv fanns på tårtan?</a:t>
            </a:r>
          </a:p>
          <a:p>
            <a:pPr marL="0" indent="0"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F83389-D583-BE1F-5B1F-36BE868FD5CC}"/>
              </a:ext>
            </a:extLst>
          </p:cNvPr>
          <p:cNvSpPr txBox="1">
            <a:spLocks/>
          </p:cNvSpPr>
          <p:nvPr/>
        </p:nvSpPr>
        <p:spPr>
          <a:xfrm>
            <a:off x="838200" y="3293357"/>
            <a:ext cx="10515600" cy="179793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</a:p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  <a:r>
              <a:rPr lang="sv-SE" sz="14400">
                <a:latin typeface="+mj-lt"/>
              </a:rPr>
              <a:t>1	Spindelmannen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	X	Anna &amp; Elsa från Frost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	2	Blixten McQueen</a:t>
            </a:r>
            <a:r>
              <a:rPr lang="sv-SE" sz="9000"/>
              <a:t>	</a:t>
            </a:r>
          </a:p>
          <a:p>
            <a:pPr marL="0" indent="0">
              <a:buFont typeface="Arial" panose="020B0604020202020204" pitchFamily="34" charset="0"/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192860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3360A-6211-E112-0BDE-2B699016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Fråga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2C498-3BB9-2117-78DB-5445FE64E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sv-SE" sz="14400">
                <a:latin typeface="+mj-lt"/>
              </a:rPr>
              <a:t>2014 blev Isak bjuden på sitt allra första kalas – Till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Isabelle. Vilket motiv fanns på tårtan?</a:t>
            </a:r>
          </a:p>
          <a:p>
            <a:pPr marL="0" indent="0"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F83389-D583-BE1F-5B1F-36BE868FD5CC}"/>
              </a:ext>
            </a:extLst>
          </p:cNvPr>
          <p:cNvSpPr txBox="1">
            <a:spLocks/>
          </p:cNvSpPr>
          <p:nvPr/>
        </p:nvSpPr>
        <p:spPr>
          <a:xfrm>
            <a:off x="838200" y="3293357"/>
            <a:ext cx="10515600" cy="179793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</a:p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  <a:r>
              <a:rPr lang="sv-SE" sz="28800">
                <a:latin typeface="+mj-lt"/>
              </a:rPr>
              <a:t>1	Spindelmannen</a:t>
            </a:r>
          </a:p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  <a:r>
              <a:rPr lang="sv-SE" sz="9000">
                <a:solidFill>
                  <a:schemeClr val="bg1"/>
                </a:solidFill>
                <a:latin typeface="+mj-lt"/>
              </a:rPr>
              <a:t>X</a:t>
            </a:r>
            <a:r>
              <a:rPr lang="sv-SE" sz="9000">
                <a:latin typeface="+mj-lt"/>
              </a:rPr>
              <a:t>	</a:t>
            </a:r>
            <a:r>
              <a:rPr lang="sv-SE" sz="9000">
                <a:solidFill>
                  <a:schemeClr val="bg1"/>
                </a:solidFill>
                <a:latin typeface="+mj-lt"/>
              </a:rPr>
              <a:t>Anna &amp; Elsa från Frost</a:t>
            </a:r>
          </a:p>
          <a:p>
            <a:pPr marL="0" indent="0">
              <a:buNone/>
            </a:pPr>
            <a:r>
              <a:rPr lang="sv-SE" sz="9000">
                <a:solidFill>
                  <a:schemeClr val="bg1"/>
                </a:solidFill>
                <a:latin typeface="+mj-lt"/>
              </a:rPr>
              <a:t>	2	Blixten McQueen</a:t>
            </a:r>
            <a:r>
              <a:rPr lang="sv-SE" sz="9000"/>
              <a:t>	</a:t>
            </a:r>
          </a:p>
          <a:p>
            <a:pPr marL="0" indent="0">
              <a:buFont typeface="Arial" panose="020B0604020202020204" pitchFamily="34" charset="0"/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268327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5B97239-2685-48C8-8104-1D4E4E383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8" name="Picture 17" descr="A group of children eating lollipops&#10;&#10;Description automatically generated">
            <a:extLst>
              <a:ext uri="{FF2B5EF4-FFF2-40B4-BE49-F238E27FC236}">
                <a16:creationId xmlns:a16="http://schemas.microsoft.com/office/drawing/2014/main" id="{D5183CFF-5476-BE8C-DEC3-0DDD4DFC58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9987"/>
          <a:stretch/>
        </p:blipFill>
        <p:spPr>
          <a:xfrm>
            <a:off x="321734" y="321733"/>
            <a:ext cx="5674894" cy="3030842"/>
          </a:xfrm>
          <a:prstGeom prst="rect">
            <a:avLst/>
          </a:prstGeom>
        </p:spPr>
      </p:pic>
      <p:pic>
        <p:nvPicPr>
          <p:cNvPr id="20" name="Picture 19" descr="A group of children sitting around a table&#10;&#10;Description automatically generated">
            <a:extLst>
              <a:ext uri="{FF2B5EF4-FFF2-40B4-BE49-F238E27FC236}">
                <a16:creationId xmlns:a16="http://schemas.microsoft.com/office/drawing/2014/main" id="{CB84028E-1089-1D9B-9547-A9798DC039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245" r="5408" b="1"/>
          <a:stretch/>
        </p:blipFill>
        <p:spPr>
          <a:xfrm>
            <a:off x="321735" y="3524289"/>
            <a:ext cx="2676579" cy="2776517"/>
          </a:xfrm>
          <a:prstGeom prst="rect">
            <a:avLst/>
          </a:prstGeom>
        </p:spPr>
      </p:pic>
      <p:pic>
        <p:nvPicPr>
          <p:cNvPr id="15" name="Picture 14" descr="A cake with a spiderman design&#10;&#10;Description automatically generated">
            <a:extLst>
              <a:ext uri="{FF2B5EF4-FFF2-40B4-BE49-F238E27FC236}">
                <a16:creationId xmlns:a16="http://schemas.microsoft.com/office/drawing/2014/main" id="{E57D054D-101A-58DB-C322-3626A013F7B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68" r="2" b="19987"/>
          <a:stretch/>
        </p:blipFill>
        <p:spPr>
          <a:xfrm>
            <a:off x="3159553" y="3514855"/>
            <a:ext cx="2837076" cy="2785951"/>
          </a:xfrm>
          <a:prstGeom prst="rect">
            <a:avLst/>
          </a:prstGeom>
        </p:spPr>
      </p:pic>
      <p:pic>
        <p:nvPicPr>
          <p:cNvPr id="13" name="Picture 12" descr="A person and two girls sitting on the floor&#10;&#10;Description automatically generated">
            <a:extLst>
              <a:ext uri="{FF2B5EF4-FFF2-40B4-BE49-F238E27FC236}">
                <a16:creationId xmlns:a16="http://schemas.microsoft.com/office/drawing/2014/main" id="{83916489-3B85-7206-3706-DF37B02380D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426" b="1"/>
          <a:stretch/>
        </p:blipFill>
        <p:spPr>
          <a:xfrm>
            <a:off x="6195373" y="321733"/>
            <a:ext cx="5674892" cy="5979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7299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3360A-6211-E112-0BDE-2B699016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Fråga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2C498-3BB9-2117-78DB-5445FE64E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sv-SE" sz="14400">
                <a:latin typeface="+mj-lt"/>
              </a:rPr>
              <a:t>Vilket år överraskade vi Kevin &amp; Emelie genom att ses på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Legoland på Kevins födelsedag?</a:t>
            </a:r>
            <a:endParaRPr lang="sv-SE" sz="3200"/>
          </a:p>
          <a:p>
            <a:pPr marL="0" indent="0"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F83389-D583-BE1F-5B1F-36BE868FD5CC}"/>
              </a:ext>
            </a:extLst>
          </p:cNvPr>
          <p:cNvSpPr txBox="1">
            <a:spLocks/>
          </p:cNvSpPr>
          <p:nvPr/>
        </p:nvSpPr>
        <p:spPr>
          <a:xfrm>
            <a:off x="838200" y="3293357"/>
            <a:ext cx="10515600" cy="179793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</a:p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  <a:r>
              <a:rPr lang="sv-SE" sz="14400">
                <a:latin typeface="+mj-lt"/>
              </a:rPr>
              <a:t>1	2013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	X	2014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	2	2015</a:t>
            </a:r>
            <a:r>
              <a:rPr lang="sv-SE" sz="9000"/>
              <a:t>	</a:t>
            </a:r>
          </a:p>
          <a:p>
            <a:pPr marL="0" indent="0">
              <a:buFont typeface="Arial" panose="020B0604020202020204" pitchFamily="34" charset="0"/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819401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3360A-6211-E112-0BDE-2B699016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Fråga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2C498-3BB9-2117-78DB-5445FE64E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sv-SE" sz="14400">
                <a:latin typeface="+mj-lt"/>
              </a:rPr>
              <a:t>Vilket år överraskade vi Kevin &amp; Emelie genom att ses på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Legoland på Kevins födelsedag?</a:t>
            </a:r>
            <a:endParaRPr lang="sv-SE" sz="3200"/>
          </a:p>
          <a:p>
            <a:pPr marL="0" indent="0"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F83389-D583-BE1F-5B1F-36BE868FD5CC}"/>
              </a:ext>
            </a:extLst>
          </p:cNvPr>
          <p:cNvSpPr txBox="1">
            <a:spLocks/>
          </p:cNvSpPr>
          <p:nvPr/>
        </p:nvSpPr>
        <p:spPr>
          <a:xfrm>
            <a:off x="838200" y="3293357"/>
            <a:ext cx="10515600" cy="179793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</a:p>
          <a:p>
            <a:pPr marL="0" indent="0">
              <a:buNone/>
            </a:pPr>
            <a:r>
              <a:rPr lang="sv-SE" sz="9000">
                <a:solidFill>
                  <a:schemeClr val="bg1"/>
                </a:solidFill>
                <a:latin typeface="+mj-lt"/>
              </a:rPr>
              <a:t>	1	2013</a:t>
            </a:r>
          </a:p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  <a:r>
              <a:rPr lang="sv-SE" sz="28800">
                <a:latin typeface="+mj-lt"/>
              </a:rPr>
              <a:t>X	2014</a:t>
            </a:r>
            <a:endParaRPr lang="sv-SE" sz="9000">
              <a:latin typeface="+mj-lt"/>
            </a:endParaRPr>
          </a:p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  <a:r>
              <a:rPr lang="sv-SE" sz="9000">
                <a:solidFill>
                  <a:schemeClr val="bg1"/>
                </a:solidFill>
                <a:latin typeface="+mj-lt"/>
              </a:rPr>
              <a:t>2	2015</a:t>
            </a:r>
            <a:r>
              <a:rPr lang="sv-SE" sz="9000"/>
              <a:t>	</a:t>
            </a:r>
          </a:p>
          <a:p>
            <a:pPr marL="0" indent="0">
              <a:buFont typeface="Arial" panose="020B0604020202020204" pitchFamily="34" charset="0"/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416294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ouple of young girls sitting on a bus&#10;&#10;Description automatically generated">
            <a:extLst>
              <a:ext uri="{FF2B5EF4-FFF2-40B4-BE49-F238E27FC236}">
                <a16:creationId xmlns:a16="http://schemas.microsoft.com/office/drawing/2014/main" id="{58B5B474-6A65-678C-F4FA-FA9C1DBD97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" b="238"/>
          <a:stretch/>
        </p:blipFill>
        <p:spPr>
          <a:xfrm>
            <a:off x="6887044" y="-1"/>
            <a:ext cx="4661488" cy="3104208"/>
          </a:xfrm>
          <a:prstGeom prst="rect">
            <a:avLst/>
          </a:prstGeom>
        </p:spPr>
      </p:pic>
      <p:pic>
        <p:nvPicPr>
          <p:cNvPr id="5" name="Picture 4" descr="A child and child holding id cards&#10;&#10;Description automatically generated">
            <a:extLst>
              <a:ext uri="{FF2B5EF4-FFF2-40B4-BE49-F238E27FC236}">
                <a16:creationId xmlns:a16="http://schemas.microsoft.com/office/drawing/2014/main" id="{CEEE83F6-9170-6154-4EAE-8DDD1A80B4E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31" r="-1" b="5649"/>
          <a:stretch/>
        </p:blipFill>
        <p:spPr>
          <a:xfrm>
            <a:off x="5419264" y="3265081"/>
            <a:ext cx="6129269" cy="3592925"/>
          </a:xfrm>
          <a:prstGeom prst="rect">
            <a:avLst/>
          </a:prstGeom>
        </p:spPr>
      </p:pic>
      <p:pic>
        <p:nvPicPr>
          <p:cNvPr id="7" name="Picture 6" descr="A person and person smiling&#10;&#10;Description automatically generated">
            <a:extLst>
              <a:ext uri="{FF2B5EF4-FFF2-40B4-BE49-F238E27FC236}">
                <a16:creationId xmlns:a16="http://schemas.microsoft.com/office/drawing/2014/main" id="{B11882CF-7DC6-3A8F-31A1-550D24CD221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3454"/>
          <a:stretch/>
        </p:blipFill>
        <p:spPr>
          <a:xfrm>
            <a:off x="643467" y="-6"/>
            <a:ext cx="6082711" cy="3920044"/>
          </a:xfrm>
          <a:custGeom>
            <a:avLst/>
            <a:gdLst/>
            <a:ahLst/>
            <a:cxnLst/>
            <a:rect l="l" t="t" r="r" b="b"/>
            <a:pathLst>
              <a:path w="6082711" h="3920044">
                <a:moveTo>
                  <a:pt x="0" y="0"/>
                </a:moveTo>
                <a:lnTo>
                  <a:pt x="6082711" y="0"/>
                </a:lnTo>
                <a:lnTo>
                  <a:pt x="6082711" y="3103225"/>
                </a:lnTo>
                <a:lnTo>
                  <a:pt x="4614930" y="3103225"/>
                </a:lnTo>
                <a:lnTo>
                  <a:pt x="4614930" y="3920044"/>
                </a:lnTo>
                <a:lnTo>
                  <a:pt x="0" y="3920044"/>
                </a:lnTo>
                <a:close/>
              </a:path>
            </a:pathLst>
          </a:custGeom>
        </p:spPr>
      </p:pic>
      <p:pic>
        <p:nvPicPr>
          <p:cNvPr id="9" name="Picture 8" descr="A group of children sitting on a couch&#10;&#10;Description automatically generated">
            <a:extLst>
              <a:ext uri="{FF2B5EF4-FFF2-40B4-BE49-F238E27FC236}">
                <a16:creationId xmlns:a16="http://schemas.microsoft.com/office/drawing/2014/main" id="{6FE16F4F-D437-2D1D-0A33-6361A07DE84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944" r="1" b="17054"/>
          <a:stretch/>
        </p:blipFill>
        <p:spPr>
          <a:xfrm>
            <a:off x="643468" y="4080064"/>
            <a:ext cx="4614333" cy="215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7527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3360A-6211-E112-0BDE-2B699016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Fråga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2C498-3BB9-2117-78DB-5445FE64E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sv-SE" sz="6500">
                <a:latin typeface="+mj-lt"/>
              </a:rPr>
              <a:t>Lindas 40-årsfest inleddes på Utmaningarnas Hus. </a:t>
            </a:r>
          </a:p>
          <a:p>
            <a:pPr marL="0" indent="0">
              <a:buNone/>
            </a:pPr>
            <a:r>
              <a:rPr lang="sv-SE" sz="6500">
                <a:latin typeface="+mj-lt"/>
              </a:rPr>
              <a:t>Vad kallade vi oss?</a:t>
            </a:r>
          </a:p>
          <a:p>
            <a:pPr marL="0" indent="0"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F83389-D583-BE1F-5B1F-36BE868FD5CC}"/>
              </a:ext>
            </a:extLst>
          </p:cNvPr>
          <p:cNvSpPr txBox="1">
            <a:spLocks/>
          </p:cNvSpPr>
          <p:nvPr/>
        </p:nvSpPr>
        <p:spPr>
          <a:xfrm>
            <a:off x="838200" y="3293357"/>
            <a:ext cx="10515600" cy="179793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</a:p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  <a:r>
              <a:rPr lang="sv-SE" sz="14400">
                <a:latin typeface="+mj-lt"/>
              </a:rPr>
              <a:t>1	Smart Team Six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	X	Six Friends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	2	Sexy Six</a:t>
            </a:r>
            <a:r>
              <a:rPr lang="sv-SE" sz="14400"/>
              <a:t>	</a:t>
            </a:r>
          </a:p>
          <a:p>
            <a:pPr marL="0" indent="0">
              <a:buFont typeface="Arial" panose="020B0604020202020204" pitchFamily="34" charset="0"/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005576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3360A-6211-E112-0BDE-2B699016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Fråga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2C498-3BB9-2117-78DB-5445FE64E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sv-SE" sz="6500">
                <a:latin typeface="+mj-lt"/>
              </a:rPr>
              <a:t>Lindas 40-årsfest inleddes på Utmaningarnas Hus. </a:t>
            </a:r>
          </a:p>
          <a:p>
            <a:pPr marL="0" indent="0">
              <a:buNone/>
            </a:pPr>
            <a:r>
              <a:rPr lang="sv-SE" sz="6500">
                <a:latin typeface="+mj-lt"/>
              </a:rPr>
              <a:t>Vad kallade vi oss?</a:t>
            </a:r>
          </a:p>
          <a:p>
            <a:pPr marL="0" indent="0"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F83389-D583-BE1F-5B1F-36BE868FD5CC}"/>
              </a:ext>
            </a:extLst>
          </p:cNvPr>
          <p:cNvSpPr txBox="1">
            <a:spLocks/>
          </p:cNvSpPr>
          <p:nvPr/>
        </p:nvSpPr>
        <p:spPr>
          <a:xfrm>
            <a:off x="838200" y="3293357"/>
            <a:ext cx="10515600" cy="179793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</a:p>
          <a:p>
            <a:pPr marL="0" indent="0">
              <a:buNone/>
            </a:pPr>
            <a:r>
              <a:rPr lang="sv-SE" sz="9000">
                <a:solidFill>
                  <a:schemeClr val="bg1"/>
                </a:solidFill>
                <a:latin typeface="+mj-lt"/>
              </a:rPr>
              <a:t>	1	Smart Team Six</a:t>
            </a:r>
          </a:p>
          <a:p>
            <a:pPr marL="0" indent="0">
              <a:buNone/>
            </a:pPr>
            <a:r>
              <a:rPr lang="sv-SE" sz="9000">
                <a:solidFill>
                  <a:schemeClr val="bg1"/>
                </a:solidFill>
                <a:latin typeface="+mj-lt"/>
              </a:rPr>
              <a:t>	X	Six Friends</a:t>
            </a:r>
          </a:p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  <a:r>
              <a:rPr lang="sv-SE" sz="28800">
                <a:latin typeface="+mj-lt"/>
              </a:rPr>
              <a:t>2	Sexy Six</a:t>
            </a:r>
            <a:r>
              <a:rPr lang="sv-SE" sz="9000"/>
              <a:t>	</a:t>
            </a:r>
          </a:p>
          <a:p>
            <a:pPr marL="0" indent="0">
              <a:buFont typeface="Arial" panose="020B0604020202020204" pitchFamily="34" charset="0"/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345450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62ABC4B-37D8-4218-BDD8-6DF6A00C0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1" name="Picture 10" descr="A person and person smiling at each other&#10;&#10;Description automatically generated">
            <a:extLst>
              <a:ext uri="{FF2B5EF4-FFF2-40B4-BE49-F238E27FC236}">
                <a16:creationId xmlns:a16="http://schemas.microsoft.com/office/drawing/2014/main" id="{0E0381DD-3428-3E7D-A23E-5187E0D8CD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29104"/>
          <a:stretch/>
        </p:blipFill>
        <p:spPr>
          <a:xfrm>
            <a:off x="321730" y="321732"/>
            <a:ext cx="5674897" cy="3017405"/>
          </a:xfrm>
          <a:prstGeom prst="rect">
            <a:avLst/>
          </a:prstGeom>
        </p:spPr>
      </p:pic>
      <p:pic>
        <p:nvPicPr>
          <p:cNvPr id="7" name="Picture 6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426939AE-06AB-7763-36CD-5D6BDC4B2B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28748"/>
          <a:stretch/>
        </p:blipFill>
        <p:spPr>
          <a:xfrm>
            <a:off x="321730" y="3510853"/>
            <a:ext cx="5674897" cy="2789954"/>
          </a:xfrm>
          <a:prstGeom prst="rect">
            <a:avLst/>
          </a:prstGeom>
        </p:spPr>
      </p:pic>
      <p:pic>
        <p:nvPicPr>
          <p:cNvPr id="9" name="Picture 8" descr="A white card with colorful images&#10;&#10;Description automatically generated with medium confidence">
            <a:extLst>
              <a:ext uri="{FF2B5EF4-FFF2-40B4-BE49-F238E27FC236}">
                <a16:creationId xmlns:a16="http://schemas.microsoft.com/office/drawing/2014/main" id="{4CA9CDB8-939E-7A73-62F2-5F3A70EDA34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93" r="2" b="6166"/>
          <a:stretch/>
        </p:blipFill>
        <p:spPr>
          <a:xfrm>
            <a:off x="6195373" y="321733"/>
            <a:ext cx="5674897" cy="5979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00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3360A-6211-E112-0BDE-2B699016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Fråga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2C498-3BB9-2117-78DB-5445FE64E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sv-SE" sz="14400">
                <a:latin typeface="+mj-lt"/>
              </a:rPr>
              <a:t>När vi i augusti 2015 skulle till Patriks och Helenes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40-årsfest i Stångby så råkade vi hoppa på fel tåg. 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Var hamnade vi?</a:t>
            </a:r>
          </a:p>
          <a:p>
            <a:endParaRPr lang="sv-SE" sz="3200"/>
          </a:p>
          <a:p>
            <a:pPr marL="0" indent="0"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F83389-D583-BE1F-5B1F-36BE868FD5CC}"/>
              </a:ext>
            </a:extLst>
          </p:cNvPr>
          <p:cNvSpPr txBox="1">
            <a:spLocks/>
          </p:cNvSpPr>
          <p:nvPr/>
        </p:nvSpPr>
        <p:spPr>
          <a:xfrm>
            <a:off x="838200" y="3293357"/>
            <a:ext cx="10515600" cy="179793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</a:p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  <a:r>
              <a:rPr lang="sv-SE" sz="14400">
                <a:latin typeface="+mj-lt"/>
              </a:rPr>
              <a:t>1	Eslöv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	X	Teckomatorp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	2	Kävlinge</a:t>
            </a:r>
            <a:r>
              <a:rPr lang="sv-SE" sz="9000"/>
              <a:t>	</a:t>
            </a:r>
          </a:p>
          <a:p>
            <a:pPr marL="0" indent="0">
              <a:buFont typeface="Arial" panose="020B0604020202020204" pitchFamily="34" charset="0"/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521799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3360A-6211-E112-0BDE-2B699016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Fråga 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2C498-3BB9-2117-78DB-5445FE64E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sz="3600">
                <a:latin typeface="+mj-lt"/>
              </a:rPr>
              <a:t>Vilket år sprang Ann &amp; Helene Lundaloppet?</a:t>
            </a:r>
          </a:p>
          <a:p>
            <a:pPr marL="0" indent="0"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F83389-D583-BE1F-5B1F-36BE868FD5CC}"/>
              </a:ext>
            </a:extLst>
          </p:cNvPr>
          <p:cNvSpPr txBox="1">
            <a:spLocks/>
          </p:cNvSpPr>
          <p:nvPr/>
        </p:nvSpPr>
        <p:spPr>
          <a:xfrm>
            <a:off x="838200" y="3293357"/>
            <a:ext cx="10515600" cy="179793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</a:p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  <a:r>
              <a:rPr lang="sv-SE" sz="14400">
                <a:latin typeface="+mj-lt"/>
              </a:rPr>
              <a:t>1	2014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	X	2015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	2	2016</a:t>
            </a:r>
            <a:r>
              <a:rPr lang="sv-SE" sz="9000"/>
              <a:t>	</a:t>
            </a:r>
          </a:p>
          <a:p>
            <a:pPr marL="0" indent="0">
              <a:buFont typeface="Arial" panose="020B0604020202020204" pitchFamily="34" charset="0"/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785962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3360A-6211-E112-0BDE-2B699016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Fråga 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2C498-3BB9-2117-78DB-5445FE64E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sz="3600">
                <a:latin typeface="+mj-lt"/>
              </a:rPr>
              <a:t>Vilket år sprang Ann &amp; Helene Lundaloppet?</a:t>
            </a:r>
          </a:p>
          <a:p>
            <a:pPr marL="0" indent="0"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F83389-D583-BE1F-5B1F-36BE868FD5CC}"/>
              </a:ext>
            </a:extLst>
          </p:cNvPr>
          <p:cNvSpPr txBox="1">
            <a:spLocks/>
          </p:cNvSpPr>
          <p:nvPr/>
        </p:nvSpPr>
        <p:spPr>
          <a:xfrm>
            <a:off x="838200" y="3293357"/>
            <a:ext cx="10515600" cy="179793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</a:p>
          <a:p>
            <a:pPr marL="0" indent="0">
              <a:buNone/>
            </a:pPr>
            <a:r>
              <a:rPr lang="sv-SE" sz="9000">
                <a:solidFill>
                  <a:schemeClr val="bg1"/>
                </a:solidFill>
                <a:latin typeface="+mj-lt"/>
              </a:rPr>
              <a:t>	1	2014</a:t>
            </a:r>
          </a:p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  <a:r>
              <a:rPr lang="sv-SE" sz="28800">
                <a:latin typeface="+mj-lt"/>
              </a:rPr>
              <a:t>X	2015</a:t>
            </a:r>
          </a:p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  <a:r>
              <a:rPr lang="sv-SE" sz="9000">
                <a:solidFill>
                  <a:schemeClr val="bg1"/>
                </a:solidFill>
                <a:latin typeface="+mj-lt"/>
              </a:rPr>
              <a:t>2	2016</a:t>
            </a:r>
            <a:r>
              <a:rPr lang="sv-SE" sz="9000"/>
              <a:t>	</a:t>
            </a:r>
          </a:p>
          <a:p>
            <a:pPr marL="0" indent="0">
              <a:buFont typeface="Arial" panose="020B0604020202020204" pitchFamily="34" charset="0"/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12072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running&#10;&#10;Description automatically generated">
            <a:extLst>
              <a:ext uri="{FF2B5EF4-FFF2-40B4-BE49-F238E27FC236}">
                <a16:creationId xmlns:a16="http://schemas.microsoft.com/office/drawing/2014/main" id="{B19210AB-8192-005F-205F-9576B4A08A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434" y="727304"/>
            <a:ext cx="8101132" cy="5403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4393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3360A-6211-E112-0BDE-2B699016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Fråga 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2C498-3BB9-2117-78DB-5445FE64E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sv-SE" sz="5800">
                <a:latin typeface="+mj-lt"/>
              </a:rPr>
              <a:t>I vilken stad spelade vi curling ihop på Anders &amp; Lindas svenhippa?</a:t>
            </a:r>
          </a:p>
          <a:p>
            <a:pPr marL="0" indent="0"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F83389-D583-BE1F-5B1F-36BE868FD5CC}"/>
              </a:ext>
            </a:extLst>
          </p:cNvPr>
          <p:cNvSpPr txBox="1">
            <a:spLocks/>
          </p:cNvSpPr>
          <p:nvPr/>
        </p:nvSpPr>
        <p:spPr>
          <a:xfrm>
            <a:off x="838200" y="3293357"/>
            <a:ext cx="10515600" cy="179793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</a:p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  <a:r>
              <a:rPr lang="sv-SE" sz="14400">
                <a:latin typeface="+mj-lt"/>
              </a:rPr>
              <a:t>1	Helsingborg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	X	Kävlinge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	2	Landskrona</a:t>
            </a:r>
            <a:r>
              <a:rPr lang="sv-SE" sz="9000"/>
              <a:t>	</a:t>
            </a:r>
          </a:p>
          <a:p>
            <a:pPr marL="0" indent="0">
              <a:buFont typeface="Arial" panose="020B0604020202020204" pitchFamily="34" charset="0"/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148733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3360A-6211-E112-0BDE-2B699016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Fråga 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2C498-3BB9-2117-78DB-5445FE64E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sv-SE" sz="5800">
                <a:latin typeface="+mj-lt"/>
              </a:rPr>
              <a:t>I vilken stad spelade vi curling ihop på Anders &amp; Lindas svenhippa?</a:t>
            </a:r>
          </a:p>
          <a:p>
            <a:pPr marL="0" indent="0"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F83389-D583-BE1F-5B1F-36BE868FD5CC}"/>
              </a:ext>
            </a:extLst>
          </p:cNvPr>
          <p:cNvSpPr txBox="1">
            <a:spLocks/>
          </p:cNvSpPr>
          <p:nvPr/>
        </p:nvSpPr>
        <p:spPr>
          <a:xfrm>
            <a:off x="838200" y="3293357"/>
            <a:ext cx="10515600" cy="179793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</a:p>
          <a:p>
            <a:pPr marL="0" indent="0">
              <a:buNone/>
            </a:pPr>
            <a:r>
              <a:rPr lang="sv-SE" sz="9000">
                <a:solidFill>
                  <a:schemeClr val="bg1"/>
                </a:solidFill>
                <a:latin typeface="+mj-lt"/>
              </a:rPr>
              <a:t>	1	Helsingborg</a:t>
            </a:r>
          </a:p>
          <a:p>
            <a:pPr marL="0" indent="0">
              <a:buNone/>
            </a:pPr>
            <a:r>
              <a:rPr lang="sv-SE" sz="9000">
                <a:solidFill>
                  <a:schemeClr val="bg1"/>
                </a:solidFill>
                <a:latin typeface="+mj-lt"/>
              </a:rPr>
              <a:t>	X	Kävlinge</a:t>
            </a:r>
          </a:p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  <a:r>
              <a:rPr lang="sv-SE" sz="28800">
                <a:latin typeface="+mj-lt"/>
              </a:rPr>
              <a:t>2	Landskrona</a:t>
            </a:r>
            <a:r>
              <a:rPr lang="sv-SE" sz="9000"/>
              <a:t>	</a:t>
            </a:r>
          </a:p>
          <a:p>
            <a:pPr marL="0" indent="0">
              <a:buFont typeface="Arial" panose="020B0604020202020204" pitchFamily="34" charset="0"/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4304814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in a curling rink&#10;&#10;Description automatically generated">
            <a:extLst>
              <a:ext uri="{FF2B5EF4-FFF2-40B4-BE49-F238E27FC236}">
                <a16:creationId xmlns:a16="http://schemas.microsoft.com/office/drawing/2014/main" id="{39035BAE-83B5-15AD-395F-2F4D5F8378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0448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3360A-6211-E112-0BDE-2B699016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Fråga 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2C498-3BB9-2117-78DB-5445FE64E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sv-SE" sz="12800" b="0" i="0">
                <a:solidFill>
                  <a:srgbClr val="050505"/>
                </a:solidFill>
                <a:effectLst/>
                <a:latin typeface="+mj-lt"/>
              </a:rPr>
              <a:t>Våren 2024 tävlade en del av tjejerna i Riksfyran i gymnastik i</a:t>
            </a:r>
          </a:p>
          <a:p>
            <a:pPr marL="0" indent="0">
              <a:buNone/>
            </a:pPr>
            <a:r>
              <a:rPr lang="sv-SE" sz="12800" b="0" i="0">
                <a:solidFill>
                  <a:srgbClr val="050505"/>
                </a:solidFill>
                <a:effectLst/>
                <a:latin typeface="+mj-lt"/>
              </a:rPr>
              <a:t>Helsingborg och Ann var nervös på läktaren. Laget kom på</a:t>
            </a:r>
          </a:p>
          <a:p>
            <a:pPr marL="0" indent="0">
              <a:buNone/>
            </a:pPr>
            <a:r>
              <a:rPr lang="sv-SE" sz="12800" b="0" i="0">
                <a:effectLst/>
                <a:latin typeface="+mj-lt"/>
              </a:rPr>
              <a:t>andra plats. Hur många poäng hamnade Dalby efter vinnarna?</a:t>
            </a:r>
            <a:r>
              <a:rPr lang="sv-SE" sz="3200">
                <a:latin typeface="+mj-lt"/>
              </a:rPr>
              <a:t>	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F83389-D583-BE1F-5B1F-36BE868FD5CC}"/>
              </a:ext>
            </a:extLst>
          </p:cNvPr>
          <p:cNvSpPr txBox="1">
            <a:spLocks/>
          </p:cNvSpPr>
          <p:nvPr/>
        </p:nvSpPr>
        <p:spPr>
          <a:xfrm>
            <a:off x="838200" y="3293357"/>
            <a:ext cx="10515600" cy="179793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</a:p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  <a:r>
              <a:rPr lang="sv-SE" sz="14400">
                <a:latin typeface="+mj-lt"/>
              </a:rPr>
              <a:t>1	0,15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	X	0,05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	2	0,10</a:t>
            </a:r>
            <a:r>
              <a:rPr lang="sv-SE" sz="9000"/>
              <a:t>	</a:t>
            </a:r>
          </a:p>
          <a:p>
            <a:pPr marL="0" indent="0">
              <a:buFont typeface="Arial" panose="020B0604020202020204" pitchFamily="34" charset="0"/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9735211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3360A-6211-E112-0BDE-2B699016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Fråga 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2C498-3BB9-2117-78DB-5445FE64E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sv-SE" sz="12800" b="0" i="0">
                <a:solidFill>
                  <a:srgbClr val="050505"/>
                </a:solidFill>
                <a:effectLst/>
                <a:latin typeface="+mj-lt"/>
              </a:rPr>
              <a:t>Våren 2024 tävlade en del av tjejerna i Riksfyran i gymnastik i</a:t>
            </a:r>
          </a:p>
          <a:p>
            <a:pPr marL="0" indent="0">
              <a:buNone/>
            </a:pPr>
            <a:r>
              <a:rPr lang="sv-SE" sz="12800" b="0" i="0">
                <a:solidFill>
                  <a:srgbClr val="050505"/>
                </a:solidFill>
                <a:effectLst/>
                <a:latin typeface="+mj-lt"/>
              </a:rPr>
              <a:t>Helsingborg och Ann var nervös på läktaren. Laget kom på</a:t>
            </a:r>
          </a:p>
          <a:p>
            <a:pPr marL="0" indent="0">
              <a:buNone/>
            </a:pPr>
            <a:r>
              <a:rPr lang="sv-SE" sz="12800" b="0" i="0">
                <a:effectLst/>
                <a:latin typeface="+mj-lt"/>
              </a:rPr>
              <a:t>andra plats. Hur många poäng hamnade Dalby efter vinnarna?</a:t>
            </a:r>
            <a:r>
              <a:rPr lang="sv-SE" sz="3200">
                <a:latin typeface="+mj-lt"/>
              </a:rPr>
              <a:t>	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F83389-D583-BE1F-5B1F-36BE868FD5CC}"/>
              </a:ext>
            </a:extLst>
          </p:cNvPr>
          <p:cNvSpPr txBox="1">
            <a:spLocks/>
          </p:cNvSpPr>
          <p:nvPr/>
        </p:nvSpPr>
        <p:spPr>
          <a:xfrm>
            <a:off x="838200" y="3293357"/>
            <a:ext cx="10515600" cy="179793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</a:p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  <a:r>
              <a:rPr lang="sv-SE" sz="14400">
                <a:solidFill>
                  <a:schemeClr val="bg1"/>
                </a:solidFill>
                <a:latin typeface="+mj-lt"/>
              </a:rPr>
              <a:t>1	0,15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	</a:t>
            </a:r>
            <a:r>
              <a:rPr lang="sv-SE" sz="28800">
                <a:latin typeface="+mj-lt"/>
              </a:rPr>
              <a:t>X	0,05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	</a:t>
            </a:r>
            <a:r>
              <a:rPr lang="sv-SE" sz="14400">
                <a:solidFill>
                  <a:schemeClr val="bg1"/>
                </a:solidFill>
                <a:latin typeface="+mj-lt"/>
              </a:rPr>
              <a:t>2	0,10</a:t>
            </a:r>
            <a:r>
              <a:rPr lang="sv-SE" sz="9000">
                <a:solidFill>
                  <a:schemeClr val="bg1"/>
                </a:solidFill>
              </a:rPr>
              <a:t>	</a:t>
            </a:r>
          </a:p>
          <a:p>
            <a:pPr marL="0" indent="0">
              <a:buFont typeface="Arial" panose="020B0604020202020204" pitchFamily="34" charset="0"/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9499621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B8C32C88-F52C-F286-7E9A-33B76F85D4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696" y="414927"/>
            <a:ext cx="9338608" cy="6028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924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3360A-6211-E112-0BDE-2B699016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Fråga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2C498-3BB9-2117-78DB-5445FE64E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sv-SE" sz="14400">
                <a:latin typeface="+mj-lt"/>
              </a:rPr>
              <a:t>När vi i augusti 2015 skulle till Patriks och Helenes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40-årsfest i Stångby så råkade vi hoppa på fel tåg. 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Var hamnade vi?</a:t>
            </a:r>
          </a:p>
          <a:p>
            <a:endParaRPr lang="sv-SE" sz="3200"/>
          </a:p>
          <a:p>
            <a:pPr marL="0" indent="0"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F83389-D583-BE1F-5B1F-36BE868FD5CC}"/>
              </a:ext>
            </a:extLst>
          </p:cNvPr>
          <p:cNvSpPr txBox="1">
            <a:spLocks/>
          </p:cNvSpPr>
          <p:nvPr/>
        </p:nvSpPr>
        <p:spPr>
          <a:xfrm>
            <a:off x="838200" y="3293357"/>
            <a:ext cx="10515600" cy="179793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</a:p>
          <a:p>
            <a:pPr marL="0" indent="0">
              <a:buNone/>
            </a:pPr>
            <a:r>
              <a:rPr lang="sv-SE" sz="9000">
                <a:solidFill>
                  <a:schemeClr val="bg1"/>
                </a:solidFill>
                <a:latin typeface="+mj-lt"/>
              </a:rPr>
              <a:t>	1	Eslöv</a:t>
            </a:r>
          </a:p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  <a:r>
              <a:rPr lang="sv-SE" sz="28800">
                <a:latin typeface="+mj-lt"/>
              </a:rPr>
              <a:t>X	Teckomatorp</a:t>
            </a:r>
          </a:p>
          <a:p>
            <a:pPr marL="0" indent="0">
              <a:buNone/>
            </a:pPr>
            <a:r>
              <a:rPr lang="sv-SE" sz="9000">
                <a:solidFill>
                  <a:schemeClr val="bg1"/>
                </a:solidFill>
                <a:latin typeface="+mj-lt"/>
              </a:rPr>
              <a:t>	2	Kävlinge</a:t>
            </a:r>
            <a:r>
              <a:rPr lang="sv-SE" sz="9000">
                <a:solidFill>
                  <a:schemeClr val="bg1"/>
                </a:solidFill>
              </a:rPr>
              <a:t>	</a:t>
            </a:r>
          </a:p>
          <a:p>
            <a:pPr marL="0" indent="0">
              <a:buFont typeface="Arial" panose="020B0604020202020204" pitchFamily="34" charset="0"/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455336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people dancing in a room with a drum set and a person in a suit&#10;&#10;Description automatically generated">
            <a:extLst>
              <a:ext uri="{FF2B5EF4-FFF2-40B4-BE49-F238E27FC236}">
                <a16:creationId xmlns:a16="http://schemas.microsoft.com/office/drawing/2014/main" id="{426AD579-5D92-5F5D-C041-486AF4DE1F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5" r="-1" b="-1"/>
          <a:stretch/>
        </p:blipFill>
        <p:spPr>
          <a:xfrm>
            <a:off x="5162052" y="3272588"/>
            <a:ext cx="6105382" cy="3585411"/>
          </a:xfrm>
          <a:prstGeom prst="rect">
            <a:avLst/>
          </a:prstGeom>
        </p:spPr>
      </p:pic>
      <p:pic>
        <p:nvPicPr>
          <p:cNvPr id="5" name="Picture 4" descr="A person and person standing in a room&#10;&#10;Description automatically generated">
            <a:extLst>
              <a:ext uri="{FF2B5EF4-FFF2-40B4-BE49-F238E27FC236}">
                <a16:creationId xmlns:a16="http://schemas.microsoft.com/office/drawing/2014/main" id="{E7E76C4F-9620-6718-7FC4-98FCB4C2FD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4876"/>
          <a:stretch/>
        </p:blipFill>
        <p:spPr>
          <a:xfrm>
            <a:off x="20" y="9"/>
            <a:ext cx="7279893" cy="3895335"/>
          </a:xfrm>
          <a:custGeom>
            <a:avLst/>
            <a:gdLst/>
            <a:ahLst/>
            <a:cxnLst/>
            <a:rect l="l" t="t" r="r" b="b"/>
            <a:pathLst>
              <a:path w="7279913" h="3895335">
                <a:moveTo>
                  <a:pt x="0" y="0"/>
                </a:moveTo>
                <a:lnTo>
                  <a:pt x="7279913" y="0"/>
                </a:lnTo>
                <a:lnTo>
                  <a:pt x="7279913" y="3116976"/>
                </a:lnTo>
                <a:lnTo>
                  <a:pt x="5011287" y="3116976"/>
                </a:lnTo>
                <a:lnTo>
                  <a:pt x="5011287" y="3895335"/>
                </a:lnTo>
                <a:lnTo>
                  <a:pt x="0" y="3895335"/>
                </a:lnTo>
                <a:close/>
              </a:path>
            </a:pathLst>
          </a:custGeom>
        </p:spPr>
      </p:pic>
      <p:pic>
        <p:nvPicPr>
          <p:cNvPr id="9" name="Picture 8" descr="A group of people dancing in a room&#10;&#10;Description automatically generated">
            <a:extLst>
              <a:ext uri="{FF2B5EF4-FFF2-40B4-BE49-F238E27FC236}">
                <a16:creationId xmlns:a16="http://schemas.microsoft.com/office/drawing/2014/main" id="{0C4BEDE7-6BB6-55AF-F3F2-7100FBE328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17" r="13833" b="-3"/>
          <a:stretch/>
        </p:blipFill>
        <p:spPr>
          <a:xfrm>
            <a:off x="7458302" y="-22547"/>
            <a:ext cx="3809132" cy="3139531"/>
          </a:xfrm>
          <a:prstGeom prst="rect">
            <a:avLst/>
          </a:prstGeom>
        </p:spPr>
      </p:pic>
      <p:pic>
        <p:nvPicPr>
          <p:cNvPr id="11" name="Picture 10" descr="A group of people dancing in a room&#10;&#10;Description automatically generated">
            <a:extLst>
              <a:ext uri="{FF2B5EF4-FFF2-40B4-BE49-F238E27FC236}">
                <a16:creationId xmlns:a16="http://schemas.microsoft.com/office/drawing/2014/main" id="{FAD2144B-3100-3891-2C32-7F11F5C650A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4"/>
          <a:stretch/>
        </p:blipFill>
        <p:spPr>
          <a:xfrm>
            <a:off x="1" y="4065775"/>
            <a:ext cx="5001186" cy="279222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5414FA1-2D4C-41DB-83DE-4F3E38C10A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23904" y="0"/>
            <a:ext cx="768096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955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3360A-6211-E112-0BDE-2B699016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Fråga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2C498-3BB9-2117-78DB-5445FE64E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sv-SE" sz="14400">
                <a:latin typeface="+mj-lt"/>
              </a:rPr>
              <a:t>År 2016 bjöd familjen Mars in till middag &amp; övernattning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i Nybrostrand. Vilken aktivitet gjorde vi först?</a:t>
            </a:r>
            <a:endParaRPr lang="sv-SE" sz="3200"/>
          </a:p>
          <a:p>
            <a:pPr marL="0" indent="0"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F83389-D583-BE1F-5B1F-36BE868FD5CC}"/>
              </a:ext>
            </a:extLst>
          </p:cNvPr>
          <p:cNvSpPr txBox="1">
            <a:spLocks/>
          </p:cNvSpPr>
          <p:nvPr/>
        </p:nvSpPr>
        <p:spPr>
          <a:xfrm>
            <a:off x="838200" y="3293357"/>
            <a:ext cx="10515600" cy="179793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</a:p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  <a:r>
              <a:rPr lang="sv-SE" sz="14400">
                <a:latin typeface="+mj-lt"/>
              </a:rPr>
              <a:t>1	Dressincykling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	X	Spelade minigolf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	2	Åkte ångtåg</a:t>
            </a:r>
            <a:r>
              <a:rPr lang="sv-SE" sz="9000"/>
              <a:t>	</a:t>
            </a:r>
          </a:p>
          <a:p>
            <a:pPr marL="0" indent="0">
              <a:buFont typeface="Arial" panose="020B0604020202020204" pitchFamily="34" charset="0"/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787117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3360A-6211-E112-0BDE-2B699016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Fråga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2C498-3BB9-2117-78DB-5445FE64E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sv-SE" sz="14400">
                <a:latin typeface="+mj-lt"/>
              </a:rPr>
              <a:t>År 2016 bjöd familjen Mars in till middag &amp; övernattning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i Nybrostrand. Vilken aktivitet gjorde vi först?</a:t>
            </a:r>
            <a:endParaRPr lang="sv-SE" sz="3200"/>
          </a:p>
          <a:p>
            <a:pPr marL="0" indent="0"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F83389-D583-BE1F-5B1F-36BE868FD5CC}"/>
              </a:ext>
            </a:extLst>
          </p:cNvPr>
          <p:cNvSpPr txBox="1">
            <a:spLocks/>
          </p:cNvSpPr>
          <p:nvPr/>
        </p:nvSpPr>
        <p:spPr>
          <a:xfrm>
            <a:off x="838200" y="3293357"/>
            <a:ext cx="10515600" cy="179793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</a:p>
          <a:p>
            <a:pPr marL="0" indent="0">
              <a:buNone/>
            </a:pPr>
            <a:r>
              <a:rPr lang="sv-SE" sz="9000">
                <a:solidFill>
                  <a:schemeClr val="bg1"/>
                </a:solidFill>
                <a:latin typeface="+mj-lt"/>
              </a:rPr>
              <a:t>	1	Dressincykling</a:t>
            </a:r>
          </a:p>
          <a:p>
            <a:pPr marL="0" indent="0">
              <a:buNone/>
            </a:pPr>
            <a:r>
              <a:rPr lang="sv-SE" sz="9000">
                <a:solidFill>
                  <a:schemeClr val="bg1"/>
                </a:solidFill>
                <a:latin typeface="+mj-lt"/>
              </a:rPr>
              <a:t>	X	Spelade minigolf</a:t>
            </a:r>
          </a:p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  <a:r>
              <a:rPr lang="sv-SE" sz="28800">
                <a:latin typeface="+mj-lt"/>
              </a:rPr>
              <a:t>2	Åkte ångtåg</a:t>
            </a:r>
            <a:r>
              <a:rPr lang="sv-SE" sz="9000"/>
              <a:t>	</a:t>
            </a:r>
          </a:p>
          <a:p>
            <a:pPr marL="0" indent="0">
              <a:buFont typeface="Arial" panose="020B0604020202020204" pitchFamily="34" charset="0"/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2887561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group of people sitting around a table&#10;&#10;Description automatically generated">
            <a:extLst>
              <a:ext uri="{FF2B5EF4-FFF2-40B4-BE49-F238E27FC236}">
                <a16:creationId xmlns:a16="http://schemas.microsoft.com/office/drawing/2014/main" id="{EE5184A6-B678-95D8-4C23-581D09D430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27" r="1" b="4087"/>
          <a:stretch/>
        </p:blipFill>
        <p:spPr>
          <a:xfrm>
            <a:off x="6176433" y="10"/>
            <a:ext cx="6015567" cy="3920034"/>
          </a:xfrm>
          <a:custGeom>
            <a:avLst/>
            <a:gdLst/>
            <a:ahLst/>
            <a:cxnLst/>
            <a:rect l="l" t="t" r="r" b="b"/>
            <a:pathLst>
              <a:path w="6015567" h="3920044">
                <a:moveTo>
                  <a:pt x="0" y="0"/>
                </a:moveTo>
                <a:lnTo>
                  <a:pt x="6015567" y="0"/>
                </a:lnTo>
                <a:lnTo>
                  <a:pt x="6015567" y="3920044"/>
                </a:lnTo>
                <a:lnTo>
                  <a:pt x="2469659" y="3920044"/>
                </a:lnTo>
                <a:lnTo>
                  <a:pt x="2469659" y="3103224"/>
                </a:lnTo>
                <a:lnTo>
                  <a:pt x="0" y="3103224"/>
                </a:lnTo>
                <a:close/>
              </a:path>
            </a:pathLst>
          </a:custGeom>
        </p:spPr>
      </p:pic>
      <p:pic>
        <p:nvPicPr>
          <p:cNvPr id="7" name="Picture 6" descr="A group of kids looking out a window&#10;&#10;Description automatically generated">
            <a:extLst>
              <a:ext uri="{FF2B5EF4-FFF2-40B4-BE49-F238E27FC236}">
                <a16:creationId xmlns:a16="http://schemas.microsoft.com/office/drawing/2014/main" id="{2EC43336-6E75-BA55-285D-91A1EAF8D3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6" r="24006" b="-2"/>
          <a:stretch/>
        </p:blipFill>
        <p:spPr>
          <a:xfrm>
            <a:off x="20" y="4069976"/>
            <a:ext cx="3535311" cy="2788023"/>
          </a:xfrm>
          <a:prstGeom prst="rect">
            <a:avLst/>
          </a:prstGeom>
        </p:spPr>
      </p:pic>
      <p:pic>
        <p:nvPicPr>
          <p:cNvPr id="9" name="Picture 8" descr="A child and child sitting on a bench&#10;&#10;Description automatically generated">
            <a:extLst>
              <a:ext uri="{FF2B5EF4-FFF2-40B4-BE49-F238E27FC236}">
                <a16:creationId xmlns:a16="http://schemas.microsoft.com/office/drawing/2014/main" id="{CD8D1DFA-18F5-2227-B44F-8D469C2D2FB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50" r="8639" b="2"/>
          <a:stretch/>
        </p:blipFill>
        <p:spPr>
          <a:xfrm>
            <a:off x="3696199" y="3257176"/>
            <a:ext cx="4789093" cy="3600824"/>
          </a:xfrm>
          <a:prstGeom prst="rect">
            <a:avLst/>
          </a:prstGeom>
        </p:spPr>
      </p:pic>
      <p:pic>
        <p:nvPicPr>
          <p:cNvPr id="13" name="Picture 12" descr="A group of people on a beach&#10;&#10;Description automatically generated">
            <a:extLst>
              <a:ext uri="{FF2B5EF4-FFF2-40B4-BE49-F238E27FC236}">
                <a16:creationId xmlns:a16="http://schemas.microsoft.com/office/drawing/2014/main" id="{D6A397C7-03D7-DB9D-8F19-652D0629E00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58" r="4821" b="-2"/>
          <a:stretch/>
        </p:blipFill>
        <p:spPr>
          <a:xfrm>
            <a:off x="1" y="10"/>
            <a:ext cx="6015567" cy="3920034"/>
          </a:xfrm>
          <a:custGeom>
            <a:avLst/>
            <a:gdLst/>
            <a:ahLst/>
            <a:cxnLst/>
            <a:rect l="l" t="t" r="r" b="b"/>
            <a:pathLst>
              <a:path w="6015567" h="3920044">
                <a:moveTo>
                  <a:pt x="0" y="0"/>
                </a:moveTo>
                <a:lnTo>
                  <a:pt x="6015567" y="0"/>
                </a:lnTo>
                <a:lnTo>
                  <a:pt x="6015567" y="3103224"/>
                </a:lnTo>
                <a:lnTo>
                  <a:pt x="3545908" y="3103224"/>
                </a:lnTo>
                <a:lnTo>
                  <a:pt x="3545908" y="3920044"/>
                </a:lnTo>
                <a:lnTo>
                  <a:pt x="0" y="3920044"/>
                </a:lnTo>
                <a:close/>
              </a:path>
            </a:pathLst>
          </a:custGeom>
        </p:spPr>
      </p:pic>
      <p:pic>
        <p:nvPicPr>
          <p:cNvPr id="5" name="Picture 4" descr="A group of people sitting on the grass&#10;&#10;Description automatically generated">
            <a:extLst>
              <a:ext uri="{FF2B5EF4-FFF2-40B4-BE49-F238E27FC236}">
                <a16:creationId xmlns:a16="http://schemas.microsoft.com/office/drawing/2014/main" id="{459FB29B-17AC-8D9B-85C5-0B364204BFC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01" r="16858" b="-2"/>
          <a:stretch/>
        </p:blipFill>
        <p:spPr>
          <a:xfrm>
            <a:off x="8646161" y="4069976"/>
            <a:ext cx="3545840" cy="2788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248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3360A-6211-E112-0BDE-2B699016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Fråga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2C498-3BB9-2117-78DB-5445FE64E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sv-SE" sz="9000">
                <a:latin typeface="+mj-lt"/>
              </a:rPr>
              <a:t>Första cykelfesten tillsammans var 2018. Vilken rätt</a:t>
            </a:r>
          </a:p>
          <a:p>
            <a:pPr marL="0" indent="0">
              <a:buNone/>
            </a:pPr>
            <a:r>
              <a:rPr lang="sv-SE" sz="9000">
                <a:latin typeface="+mj-lt"/>
              </a:rPr>
              <a:t>gjorde Höglinds?</a:t>
            </a:r>
          </a:p>
          <a:p>
            <a:pPr marL="0" indent="0"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F83389-D583-BE1F-5B1F-36BE868FD5CC}"/>
              </a:ext>
            </a:extLst>
          </p:cNvPr>
          <p:cNvSpPr txBox="1">
            <a:spLocks/>
          </p:cNvSpPr>
          <p:nvPr/>
        </p:nvSpPr>
        <p:spPr>
          <a:xfrm>
            <a:off x="838200" y="3293357"/>
            <a:ext cx="10515600" cy="179793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</a:p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  <a:r>
              <a:rPr lang="sv-SE" sz="14400">
                <a:latin typeface="+mj-lt"/>
              </a:rPr>
              <a:t>1	Förrätt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	X	Huvudrätt</a:t>
            </a:r>
          </a:p>
          <a:p>
            <a:pPr marL="0" indent="0">
              <a:buNone/>
            </a:pPr>
            <a:r>
              <a:rPr lang="sv-SE" sz="14400">
                <a:latin typeface="+mj-lt"/>
              </a:rPr>
              <a:t>	2	Efterrätt</a:t>
            </a:r>
            <a:r>
              <a:rPr lang="sv-SE" sz="9000"/>
              <a:t>	</a:t>
            </a:r>
          </a:p>
          <a:p>
            <a:pPr marL="0" indent="0">
              <a:buFont typeface="Arial" panose="020B0604020202020204" pitchFamily="34" charset="0"/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330351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3360A-6211-E112-0BDE-2B699016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Fråga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2C498-3BB9-2117-78DB-5445FE64E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sv-SE" sz="9000">
                <a:latin typeface="+mj-lt"/>
              </a:rPr>
              <a:t>Första cykelfesten tillsammans var 2018. Vilken rätt</a:t>
            </a:r>
          </a:p>
          <a:p>
            <a:pPr marL="0" indent="0">
              <a:buNone/>
            </a:pPr>
            <a:r>
              <a:rPr lang="sv-SE" sz="9000">
                <a:latin typeface="+mj-lt"/>
              </a:rPr>
              <a:t>gjorde Höglinds?</a:t>
            </a:r>
          </a:p>
          <a:p>
            <a:pPr marL="0" indent="0"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F83389-D583-BE1F-5B1F-36BE868FD5CC}"/>
              </a:ext>
            </a:extLst>
          </p:cNvPr>
          <p:cNvSpPr txBox="1">
            <a:spLocks/>
          </p:cNvSpPr>
          <p:nvPr/>
        </p:nvSpPr>
        <p:spPr>
          <a:xfrm>
            <a:off x="838200" y="3293357"/>
            <a:ext cx="10515600" cy="179793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</a:p>
          <a:p>
            <a:pPr marL="0" indent="0">
              <a:buNone/>
            </a:pPr>
            <a:r>
              <a:rPr lang="sv-SE" sz="9000">
                <a:solidFill>
                  <a:schemeClr val="bg1"/>
                </a:solidFill>
                <a:latin typeface="+mj-lt"/>
              </a:rPr>
              <a:t>	1	Förrätt</a:t>
            </a:r>
          </a:p>
          <a:p>
            <a:pPr marL="0" indent="0">
              <a:buNone/>
            </a:pPr>
            <a:r>
              <a:rPr lang="sv-SE" sz="9000">
                <a:solidFill>
                  <a:schemeClr val="bg1"/>
                </a:solidFill>
                <a:latin typeface="+mj-lt"/>
              </a:rPr>
              <a:t>	X	Huvudrätt</a:t>
            </a:r>
          </a:p>
          <a:p>
            <a:pPr marL="0" indent="0">
              <a:buNone/>
            </a:pPr>
            <a:r>
              <a:rPr lang="sv-SE" sz="9000">
                <a:latin typeface="+mj-lt"/>
              </a:rPr>
              <a:t>	</a:t>
            </a:r>
            <a:r>
              <a:rPr lang="sv-SE" sz="28800">
                <a:latin typeface="+mj-lt"/>
              </a:rPr>
              <a:t>2	Efterrätt</a:t>
            </a:r>
            <a:r>
              <a:rPr lang="sv-SE" sz="9000"/>
              <a:t>	</a:t>
            </a:r>
          </a:p>
          <a:p>
            <a:pPr marL="0" indent="0">
              <a:buFont typeface="Arial" panose="020B0604020202020204" pitchFamily="34" charset="0"/>
              <a:buNone/>
              <a:tabLst>
                <a:tab pos="1433513" algn="l"/>
              </a:tabLst>
            </a:pPr>
            <a:r>
              <a:rPr lang="sv-SE" sz="320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793688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2894</TotalTime>
  <Words>668</Words>
  <Application>Microsoft Office PowerPoint</Application>
  <PresentationFormat>Widescreen</PresentationFormat>
  <Paragraphs>164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Ann 50 år!</vt:lpstr>
      <vt:lpstr>Fråga 1</vt:lpstr>
      <vt:lpstr>Fråga 1</vt:lpstr>
      <vt:lpstr>PowerPoint Presentation</vt:lpstr>
      <vt:lpstr>Fråga 2</vt:lpstr>
      <vt:lpstr>Fråga 2</vt:lpstr>
      <vt:lpstr>PowerPoint Presentation</vt:lpstr>
      <vt:lpstr>Fråga 3</vt:lpstr>
      <vt:lpstr>Fråga 3</vt:lpstr>
      <vt:lpstr>PowerPoint Presentation</vt:lpstr>
      <vt:lpstr>Fråga 4</vt:lpstr>
      <vt:lpstr>Fråga 4</vt:lpstr>
      <vt:lpstr>PowerPoint Presentation</vt:lpstr>
      <vt:lpstr>Fråga 5</vt:lpstr>
      <vt:lpstr>Fråga 5</vt:lpstr>
      <vt:lpstr>PowerPoint Presentation</vt:lpstr>
      <vt:lpstr>Fråga 6</vt:lpstr>
      <vt:lpstr>Fråga 6</vt:lpstr>
      <vt:lpstr>PowerPoint Presentation</vt:lpstr>
      <vt:lpstr>Fråga 7</vt:lpstr>
      <vt:lpstr>Fråga 7</vt:lpstr>
      <vt:lpstr>PowerPoint Presentation</vt:lpstr>
      <vt:lpstr>Fråga 8</vt:lpstr>
      <vt:lpstr>Fråga 8</vt:lpstr>
      <vt:lpstr>PowerPoint Presentation</vt:lpstr>
      <vt:lpstr>Fråga 9</vt:lpstr>
      <vt:lpstr>Fråga 9</vt:lpstr>
      <vt:lpstr>PowerPoint Presentation</vt:lpstr>
    </vt:vector>
  </TitlesOfParts>
  <Company>Sony Mobile Communications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 50 år</dc:title>
  <dc:creator>Hedberg, Anders 1</dc:creator>
  <cp:lastModifiedBy>Hedberg, Anders 1</cp:lastModifiedBy>
  <cp:revision>24</cp:revision>
  <dcterms:created xsi:type="dcterms:W3CDTF">2024-05-27T11:08:43Z</dcterms:created>
  <dcterms:modified xsi:type="dcterms:W3CDTF">2024-05-31T17:21:42Z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le">
    <vt:lpwstr/>
  </property>
  <property fmtid="{D5CDD505-2E9C-101B-9397-08002B2CF9AE}" pid="3" name="SecurityClass">
    <vt:lpwstr>Confidential</vt:lpwstr>
  </property>
  <property fmtid="{D5CDD505-2E9C-101B-9397-08002B2CF9AE}" pid="4" name="Date">
    <vt:lpwstr>2024-05-27</vt:lpwstr>
  </property>
  <property fmtid="{D5CDD505-2E9C-101B-9397-08002B2CF9AE}" pid="5" name="DocumentSource">
    <vt:lpwstr/>
  </property>
  <property fmtid="{D5CDD505-2E9C-101B-9397-08002B2CF9AE}" pid="6" name="Prepared">
    <vt:lpwstr/>
  </property>
</Properties>
</file>

<file path=docProps/thumbnail.jpeg>
</file>